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1"/>
  </p:notesMasterIdLst>
  <p:sldIdLst>
    <p:sldId id="256" r:id="rId2"/>
    <p:sldId id="266" r:id="rId3"/>
    <p:sldId id="257" r:id="rId4"/>
    <p:sldId id="258" r:id="rId5"/>
    <p:sldId id="267" r:id="rId6"/>
    <p:sldId id="260" r:id="rId7"/>
    <p:sldId id="268" r:id="rId8"/>
    <p:sldId id="269" r:id="rId9"/>
    <p:sldId id="270" r:id="rId10"/>
  </p:sldIdLst>
  <p:sldSz cx="9144000" cy="5143500" type="screen16x9"/>
  <p:notesSz cx="6858000" cy="9144000"/>
  <p:embeddedFontLst>
    <p:embeddedFont>
      <p:font typeface="Dosis" pitchFamily="2" charset="0"/>
      <p:regular r:id="rId12"/>
      <p:bold r:id="rId13"/>
    </p:embeddedFont>
    <p:embeddedFont>
      <p:font typeface="Roboto" panose="02000000000000000000" pitchFamily="2" charset="0"/>
      <p:regular r:id="rId14"/>
      <p:bold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442"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80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885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818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hyperlink" Target="https://www.linkedin.com/in/wika-rabila-putri/" TargetMode="External"/><Relationship Id="rId4" Type="http://schemas.openxmlformats.org/officeDocument/2006/relationships/hyperlink" Target="mailto:rabilaputri@gmail.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wikarabila/Investigate-Hotel-Business-using-Data-Visualization/blob/main/Investigate%20Hotel%20Business.ipynb"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github.com/wikarabila/Investigate-Hotel-Business-using-Data-Visualization/blob/main/Investigate%20Hotel%20Business.ipynb"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github.com/wikarabila/Investigate-Hotel-Business-using-Data-Visualization/blob/main/Investigate%20Hotel%20Business.ipynb"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github.com/wikarabila/Investigate-Hotel-Business-using-Data-Visualization/blob/main/Investigate%20Hotel%20Business.ipynb"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github.com/wikarabila/Investigate-Hotel-Business-using-Data-Visualization/blob/main/Investigate%20Hotel%20Business.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github.com/wikarabila/Investigate-Hotel-Business-using-Data-Visualization/blob/main/Investigate%20Hotel%20Business.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US" sz="2800" dirty="0">
                <a:latin typeface="Dosis"/>
                <a:ea typeface="Dosis"/>
                <a:cs typeface="Dosis"/>
                <a:sym typeface="Dosis"/>
              </a:rPr>
              <a:t>Investigate Business Hotel using Data Visualization</a:t>
            </a:r>
          </a:p>
        </p:txBody>
      </p:sp>
      <p:sp>
        <p:nvSpPr>
          <p:cNvPr id="100" name="Google Shape;100;p25"/>
          <p:cNvSpPr txBox="1"/>
          <p:nvPr/>
        </p:nvSpPr>
        <p:spPr>
          <a:xfrm>
            <a:off x="5959949" y="908900"/>
            <a:ext cx="3106777"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Wika Rabila Putri</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rabilaputri@gmail.com</a:t>
            </a:r>
            <a:endParaRPr lang="en-US"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5"/>
              </a:rPr>
              <a:t>https://www.linkedin.com/in/wika-rabila-putri/</a:t>
            </a:r>
            <a:endParaRPr sz="1200" dirty="0">
              <a:latin typeface="Dosis"/>
              <a:ea typeface="Dosis"/>
              <a:cs typeface="Dosis"/>
              <a:sym typeface="Dosis"/>
            </a:endParaRPr>
          </a:p>
        </p:txBody>
      </p:sp>
      <p:pic>
        <p:nvPicPr>
          <p:cNvPr id="3" name="Picture 2">
            <a:extLst>
              <a:ext uri="{FF2B5EF4-FFF2-40B4-BE49-F238E27FC236}">
                <a16:creationId xmlns:a16="http://schemas.microsoft.com/office/drawing/2014/main" id="{E8D6490D-DC99-BF71-C3F7-93909A410D69}"/>
              </a:ext>
            </a:extLst>
          </p:cNvPr>
          <p:cNvPicPr>
            <a:picLocks noChangeAspect="1"/>
          </p:cNvPicPr>
          <p:nvPr/>
        </p:nvPicPr>
        <p:blipFill>
          <a:blip r:embed="rId6"/>
          <a:stretch>
            <a:fillRect/>
          </a:stretch>
        </p:blipFill>
        <p:spPr>
          <a:xfrm>
            <a:off x="4793960" y="643075"/>
            <a:ext cx="1069645" cy="1426193"/>
          </a:xfrm>
          <a:prstGeom prst="ellipse">
            <a:avLst/>
          </a:prstGeom>
          <a:ln>
            <a:noFill/>
          </a:ln>
          <a:effectLst>
            <a:softEdge rad="112500"/>
          </a:effectLst>
        </p:spPr>
      </p:pic>
      <p:sp>
        <p:nvSpPr>
          <p:cNvPr id="9" name="Rectangle 4">
            <a:extLst>
              <a:ext uri="{FF2B5EF4-FFF2-40B4-BE49-F238E27FC236}">
                <a16:creationId xmlns:a16="http://schemas.microsoft.com/office/drawing/2014/main" id="{FF14A59C-B1BB-F4A6-CCD9-3A324F6B5AF3}"/>
              </a:ext>
            </a:extLst>
          </p:cNvPr>
          <p:cNvSpPr>
            <a:spLocks noGrp="1" noChangeArrowheads="1"/>
          </p:cNvSpPr>
          <p:nvPr>
            <p:ph type="subTitle" idx="1"/>
          </p:nvPr>
        </p:nvSpPr>
        <p:spPr bwMode="auto">
          <a:xfrm>
            <a:off x="4713667" y="2442749"/>
            <a:ext cx="406972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pPr>
            <a:r>
              <a:rPr lang="en-US" dirty="0">
                <a:latin typeface="Dosis" pitchFamily="2" charset="0"/>
              </a:rPr>
              <a:t>As a fresh graduate in Financial Management, I am eager to dive into the dynamic world of data and business analytics. I am at the start of my journey, focusing on building a strong foundation in SQL, Python, and Data Visualization. My training and virtual internship experiences have equipped me with practical skills, and I am enthusiastic about applying them to create innovative solutions that enhance business decision-making. My passion for continuous learning drives me to contribute meaningfully to any data-driven environment.</a:t>
            </a:r>
            <a:endParaRPr lang="en-US" altLang="en-US" dirty="0">
              <a:latin typeface="Dosis"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2209413"/>
            <a:ext cx="3736800" cy="72467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dirty="0">
                <a:solidFill>
                  <a:schemeClr val="lt1"/>
                </a:solidFill>
              </a:rPr>
              <a:t>Table of Content</a:t>
            </a:r>
            <a:endParaRPr sz="3080" b="1" dirty="0">
              <a:solidFill>
                <a:schemeClr val="lt1"/>
              </a:solidFill>
            </a:endParaRPr>
          </a:p>
        </p:txBody>
      </p:sp>
      <p:sp>
        <p:nvSpPr>
          <p:cNvPr id="4" name="TextBox 3">
            <a:extLst>
              <a:ext uri="{FF2B5EF4-FFF2-40B4-BE49-F238E27FC236}">
                <a16:creationId xmlns:a16="http://schemas.microsoft.com/office/drawing/2014/main" id="{C2A64DED-5A1B-B9F4-A329-4F8359A59CD3}"/>
              </a:ext>
            </a:extLst>
          </p:cNvPr>
          <p:cNvSpPr txBox="1"/>
          <p:nvPr/>
        </p:nvSpPr>
        <p:spPr>
          <a:xfrm>
            <a:off x="4572000" y="1097825"/>
            <a:ext cx="4479235" cy="2797882"/>
          </a:xfrm>
          <a:prstGeom prst="rect">
            <a:avLst/>
          </a:prstGeom>
          <a:noFill/>
        </p:spPr>
        <p:txBody>
          <a:bodyPr wrap="square" rtlCol="0">
            <a:spAutoFit/>
          </a:bodyPr>
          <a:lstStyle/>
          <a:p>
            <a:pPr marL="304800" indent="-171450" algn="just">
              <a:lnSpc>
                <a:spcPct val="115000"/>
              </a:lnSpc>
              <a:buClr>
                <a:schemeClr val="dk1"/>
              </a:buClr>
              <a:buSzPts val="1500"/>
              <a:buFont typeface="Arial" panose="020B0604020202020204" pitchFamily="34" charset="0"/>
              <a:buChar char="•"/>
            </a:pPr>
            <a:r>
              <a:rPr lang="en-US" dirty="0">
                <a:solidFill>
                  <a:schemeClr val="tx1"/>
                </a:solidFill>
                <a:latin typeface="Times New Roman" panose="02020603050405020304" pitchFamily="18" charset="0"/>
                <a:ea typeface="Calibri" panose="020F0502020204030204" pitchFamily="34" charset="0"/>
              </a:rPr>
              <a:t>Overview</a:t>
            </a:r>
          </a:p>
          <a:p>
            <a:pPr marL="304800" indent="-171450" algn="just">
              <a:lnSpc>
                <a:spcPct val="115000"/>
              </a:lnSpc>
              <a:buClr>
                <a:schemeClr val="dk1"/>
              </a:buClr>
              <a:buSzPts val="1500"/>
              <a:buFont typeface="Arial" panose="020B0604020202020204" pitchFamily="34" charset="0"/>
              <a:buChar char="•"/>
            </a:pPr>
            <a:endParaRPr lang="en-US" dirty="0">
              <a:solidFill>
                <a:schemeClr val="tx1"/>
              </a:solidFill>
              <a:latin typeface="Times New Roman" panose="02020603050405020304" pitchFamily="18" charset="0"/>
              <a:ea typeface="Calibri" panose="020F0502020204030204" pitchFamily="34" charset="0"/>
            </a:endParaRPr>
          </a:p>
          <a:p>
            <a:pPr marL="304800" indent="-171450" algn="just">
              <a:lnSpc>
                <a:spcPct val="115000"/>
              </a:lnSpc>
              <a:buClr>
                <a:schemeClr val="dk1"/>
              </a:buClr>
              <a:buSzPts val="1500"/>
              <a:buFont typeface="Arial" panose="020B0604020202020204" pitchFamily="34" charset="0"/>
              <a:buChar char="•"/>
            </a:pPr>
            <a:r>
              <a:rPr lang="en-US" dirty="0">
                <a:solidFill>
                  <a:schemeClr val="tx1"/>
                </a:solidFill>
                <a:latin typeface="Times New Roman" panose="02020603050405020304" pitchFamily="18" charset="0"/>
                <a:ea typeface="Calibri" panose="020F0502020204030204" pitchFamily="34" charset="0"/>
              </a:rPr>
              <a:t>Data Preprocessing</a:t>
            </a:r>
          </a:p>
          <a:p>
            <a:pPr marL="304800" indent="-171450" algn="just">
              <a:lnSpc>
                <a:spcPct val="115000"/>
              </a:lnSpc>
              <a:buClr>
                <a:schemeClr val="dk1"/>
              </a:buClr>
              <a:buSzPts val="1500"/>
              <a:buFont typeface="Arial" panose="020B0604020202020204" pitchFamily="34" charset="0"/>
              <a:buChar char="•"/>
            </a:pPr>
            <a:endParaRPr lang="en-US" dirty="0">
              <a:solidFill>
                <a:schemeClr val="tx1"/>
              </a:solidFill>
              <a:latin typeface="Times New Roman" panose="02020603050405020304" pitchFamily="18" charset="0"/>
              <a:ea typeface="Calibri" panose="020F0502020204030204" pitchFamily="34" charset="0"/>
            </a:endParaRPr>
          </a:p>
          <a:p>
            <a:pPr marL="304800" indent="-171450" algn="just">
              <a:lnSpc>
                <a:spcPct val="115000"/>
              </a:lnSpc>
              <a:buClr>
                <a:schemeClr val="dk1"/>
              </a:buClr>
              <a:buSzPts val="1500"/>
              <a:buFont typeface="Arial" panose="020B0604020202020204" pitchFamily="34" charset="0"/>
              <a:buChar char="•"/>
            </a:pPr>
            <a:r>
              <a:rPr lang="en" dirty="0">
                <a:solidFill>
                  <a:schemeClr val="tx1"/>
                </a:solidFill>
                <a:latin typeface="Times New Roman" panose="02020603050405020304" pitchFamily="18" charset="0"/>
                <a:ea typeface="Calibri" panose="020F0502020204030204" pitchFamily="34" charset="0"/>
                <a:sym typeface="Roboto"/>
              </a:rPr>
              <a:t>Monthly Hotel Booking Analysis Based on Hotel Type</a:t>
            </a:r>
          </a:p>
          <a:p>
            <a:pPr marL="304800" indent="-171450" algn="just">
              <a:lnSpc>
                <a:spcPct val="115000"/>
              </a:lnSpc>
              <a:buClr>
                <a:schemeClr val="dk1"/>
              </a:buClr>
              <a:buSzPts val="1500"/>
              <a:buFont typeface="Arial" panose="020B0604020202020204" pitchFamily="34" charset="0"/>
              <a:buChar char="•"/>
            </a:pPr>
            <a:endParaRPr lang="en-US" dirty="0">
              <a:solidFill>
                <a:schemeClr val="tx1"/>
              </a:solidFill>
              <a:latin typeface="Times New Roman" panose="02020603050405020304" pitchFamily="18" charset="0"/>
              <a:ea typeface="Calibri" panose="020F0502020204030204" pitchFamily="34" charset="0"/>
            </a:endParaRPr>
          </a:p>
          <a:p>
            <a:pPr marL="304800" indent="-171450" algn="just">
              <a:lnSpc>
                <a:spcPct val="115000"/>
              </a:lnSpc>
              <a:buClr>
                <a:schemeClr val="dk1"/>
              </a:buClr>
              <a:buSzPts val="1500"/>
              <a:buFont typeface="Arial" panose="020B0604020202020204" pitchFamily="34" charset="0"/>
              <a:buChar char="•"/>
            </a:pPr>
            <a:r>
              <a:rPr lang="en-US" dirty="0">
                <a:solidFill>
                  <a:schemeClr val="tx1"/>
                </a:solidFill>
                <a:latin typeface="Times New Roman" panose="02020603050405020304" pitchFamily="18" charset="0"/>
                <a:ea typeface="Calibri" panose="020F0502020204030204" pitchFamily="34" charset="0"/>
              </a:rPr>
              <a:t>Impact Analysis of Stay Duration on Hotel Bookings Cancelation Rate</a:t>
            </a:r>
          </a:p>
          <a:p>
            <a:pPr marL="304800" indent="-171450" algn="just">
              <a:lnSpc>
                <a:spcPct val="115000"/>
              </a:lnSpc>
              <a:buClr>
                <a:schemeClr val="dk1"/>
              </a:buClr>
              <a:buSzPts val="1500"/>
              <a:buFont typeface="Arial" panose="020B0604020202020204" pitchFamily="34" charset="0"/>
              <a:buChar char="•"/>
            </a:pPr>
            <a:endParaRPr lang="en-US" dirty="0">
              <a:solidFill>
                <a:schemeClr val="tx1"/>
              </a:solidFill>
              <a:latin typeface="Times New Roman" panose="02020603050405020304" pitchFamily="18" charset="0"/>
              <a:ea typeface="Calibri" panose="020F0502020204030204" pitchFamily="34" charset="0"/>
            </a:endParaRPr>
          </a:p>
          <a:p>
            <a:pPr marL="304800" indent="-171450" algn="just">
              <a:lnSpc>
                <a:spcPct val="115000"/>
              </a:lnSpc>
              <a:buClr>
                <a:schemeClr val="dk1"/>
              </a:buClr>
              <a:buSzPts val="1500"/>
              <a:buFont typeface="Arial" panose="020B0604020202020204" pitchFamily="34" charset="0"/>
              <a:buChar char="•"/>
            </a:pPr>
            <a:r>
              <a:rPr lang="en-US" dirty="0">
                <a:solidFill>
                  <a:schemeClr val="tx1"/>
                </a:solidFill>
                <a:latin typeface="Times New Roman" panose="02020603050405020304" pitchFamily="18" charset="0"/>
                <a:ea typeface="Calibri" panose="020F0502020204030204" pitchFamily="34" charset="0"/>
              </a:rPr>
              <a:t>Impact Analysis of Lead Time on Hotel Bookings Cancellation Rate</a:t>
            </a:r>
          </a:p>
        </p:txBody>
      </p:sp>
    </p:spTree>
    <p:extLst>
      <p:ext uri="{BB962C8B-B14F-4D97-AF65-F5344CB8AC3E}">
        <p14:creationId xmlns:p14="http://schemas.microsoft.com/office/powerpoint/2010/main" val="3792699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indent="0" algn="just">
              <a:spcAft>
                <a:spcPts val="1200"/>
              </a:spcAft>
              <a:buNone/>
            </a:pPr>
            <a:r>
              <a:rPr lang="en-US" sz="1500" dirty="0">
                <a:solidFill>
                  <a:schemeClr val="dk1"/>
                </a:solidFill>
                <a:latin typeface="Dosis"/>
              </a:rPr>
              <a:t>The hospitality industry is a highly competitive sector that requires continuous analysis to maintain profitability and customer satisfaction. With the rise of digital booking platforms and large datasets, we can leverage data visualization to gain deeper insights. Our focus is to understand customer behavior in hotel bookings and its relationship to booking cancellation rates.</a:t>
            </a:r>
            <a:endParaRPr sz="1500" dirty="0">
              <a:solidFill>
                <a:schemeClr val="dk1"/>
              </a:solidFill>
              <a:latin typeface="Dosis"/>
              <a:sym typeface="Dosi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hlinkClick r:id="rId3"/>
              </a:rPr>
              <a:t>click here to view the code</a:t>
            </a:r>
            <a:endParaRPr lang="en-ID" sz="1100" dirty="0">
              <a:solidFill>
                <a:srgbClr val="000000"/>
              </a:solidFill>
            </a:endParaRPr>
          </a:p>
        </p:txBody>
      </p:sp>
      <p:graphicFrame>
        <p:nvGraphicFramePr>
          <p:cNvPr id="4" name="Table 3">
            <a:extLst>
              <a:ext uri="{FF2B5EF4-FFF2-40B4-BE49-F238E27FC236}">
                <a16:creationId xmlns:a16="http://schemas.microsoft.com/office/drawing/2014/main" id="{9E886142-FBE9-4F76-0FA6-58782C2964D9}"/>
              </a:ext>
            </a:extLst>
          </p:cNvPr>
          <p:cNvGraphicFramePr>
            <a:graphicFrameLocks noGrp="1"/>
          </p:cNvGraphicFramePr>
          <p:nvPr>
            <p:extLst>
              <p:ext uri="{D42A27DB-BD31-4B8C-83A1-F6EECF244321}">
                <p14:modId xmlns:p14="http://schemas.microsoft.com/office/powerpoint/2010/main" val="170905167"/>
              </p:ext>
            </p:extLst>
          </p:nvPr>
        </p:nvGraphicFramePr>
        <p:xfrm>
          <a:off x="107950" y="713614"/>
          <a:ext cx="8881503" cy="3810000"/>
        </p:xfrm>
        <a:graphic>
          <a:graphicData uri="http://schemas.openxmlformats.org/drawingml/2006/table">
            <a:tbl>
              <a:tblPr>
                <a:tableStyleId>{5C22544A-7EE6-4342-B048-85BDC9FD1C3A}</a:tableStyleId>
              </a:tblPr>
              <a:tblGrid>
                <a:gridCol w="2960501">
                  <a:extLst>
                    <a:ext uri="{9D8B030D-6E8A-4147-A177-3AD203B41FA5}">
                      <a16:colId xmlns:a16="http://schemas.microsoft.com/office/drawing/2014/main" val="3827513412"/>
                    </a:ext>
                  </a:extLst>
                </a:gridCol>
                <a:gridCol w="2960501">
                  <a:extLst>
                    <a:ext uri="{9D8B030D-6E8A-4147-A177-3AD203B41FA5}">
                      <a16:colId xmlns:a16="http://schemas.microsoft.com/office/drawing/2014/main" val="594875936"/>
                    </a:ext>
                  </a:extLst>
                </a:gridCol>
                <a:gridCol w="2960501">
                  <a:extLst>
                    <a:ext uri="{9D8B030D-6E8A-4147-A177-3AD203B41FA5}">
                      <a16:colId xmlns:a16="http://schemas.microsoft.com/office/drawing/2014/main" val="3818417824"/>
                    </a:ext>
                  </a:extLst>
                </a:gridCol>
              </a:tblGrid>
              <a:tr h="0">
                <a:tc gridSpan="3">
                  <a:txBody>
                    <a:bodyPr/>
                    <a:lstStyle/>
                    <a:p>
                      <a:r>
                        <a:rPr lang="en-US" sz="1100" b="0" i="0" u="none" strike="noStrike" cap="none" dirty="0">
                          <a:solidFill>
                            <a:schemeClr val="dk1"/>
                          </a:solidFill>
                          <a:latin typeface="Dosis"/>
                          <a:ea typeface="+mn-ea"/>
                          <a:cs typeface="+mn-cs"/>
                          <a:sym typeface="Arial"/>
                        </a:rPr>
                        <a:t>Data Overview: 2017 – 2019</a:t>
                      </a:r>
                    </a:p>
                    <a:p>
                      <a:pPr marL="171450" indent="-171450">
                        <a:buFont typeface="Arial" panose="020B0604020202020204" pitchFamily="34" charset="0"/>
                        <a:buChar char="•"/>
                      </a:pPr>
                      <a:r>
                        <a:rPr lang="en-US" sz="1100" b="0" i="0" u="none" strike="noStrike" cap="none" dirty="0">
                          <a:solidFill>
                            <a:schemeClr val="dk1"/>
                          </a:solidFill>
                          <a:latin typeface="Dosis"/>
                          <a:ea typeface="+mn-ea"/>
                          <a:cs typeface="+mn-cs"/>
                          <a:sym typeface="Arial"/>
                        </a:rPr>
                        <a:t>The dataset contains 119.390 entries with 29 columns/features.</a:t>
                      </a:r>
                    </a:p>
                    <a:p>
                      <a:pPr marL="171450" indent="-171450">
                        <a:buFont typeface="Arial" panose="020B0604020202020204" pitchFamily="34" charset="0"/>
                        <a:buChar char="•"/>
                      </a:pPr>
                      <a:r>
                        <a:rPr lang="en-US" sz="1100" b="0" i="0" u="none" strike="noStrike" cap="none" dirty="0">
                          <a:solidFill>
                            <a:schemeClr val="dk1"/>
                          </a:solidFill>
                          <a:latin typeface="Dosis"/>
                          <a:ea typeface="+mn-ea"/>
                          <a:cs typeface="+mn-cs"/>
                          <a:sym typeface="Arial"/>
                        </a:rPr>
                        <a:t>The data types include object, int64, and float64.</a:t>
                      </a:r>
                    </a:p>
                    <a:p>
                      <a:pPr marL="171450" indent="-171450">
                        <a:buFont typeface="Arial" panose="020B0604020202020204" pitchFamily="34" charset="0"/>
                        <a:buChar char="•"/>
                      </a:pPr>
                      <a:r>
                        <a:rPr lang="en-US" sz="1100" b="0" i="0" u="none" strike="noStrike" cap="none" dirty="0">
                          <a:solidFill>
                            <a:schemeClr val="dk1"/>
                          </a:solidFill>
                          <a:latin typeface="Dosis"/>
                          <a:ea typeface="+mn-ea"/>
                          <a:cs typeface="+mn-cs"/>
                          <a:sym typeface="Arial"/>
                        </a:rPr>
                        <a:t>There are 33.261 duplicate entries in the 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ID"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ID"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9906611"/>
                  </a:ext>
                </a:extLst>
              </a:tr>
              <a:tr h="0">
                <a:tc>
                  <a:txBody>
                    <a:bodyPr/>
                    <a:lstStyle/>
                    <a:p>
                      <a:pPr algn="ctr"/>
                      <a:r>
                        <a:rPr lang="en-US" sz="1100" b="0" i="0" u="none" strike="noStrike" cap="none" dirty="0">
                          <a:solidFill>
                            <a:schemeClr val="dk1"/>
                          </a:solidFill>
                          <a:latin typeface="Dosis"/>
                          <a:sym typeface="Arial"/>
                        </a:rPr>
                        <a:t>Data pre-processing</a:t>
                      </a:r>
                      <a:endParaRPr lang="en-ID" sz="1100" b="0" i="0" u="none" strike="noStrike" cap="none" dirty="0">
                        <a:solidFill>
                          <a:schemeClr val="dk1"/>
                        </a:solidFill>
                        <a:latin typeface="Dosi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D" sz="1100" b="0" i="0" u="none" strike="noStrike" cap="none" dirty="0">
                        <a:solidFill>
                          <a:schemeClr val="dk1"/>
                        </a:solidFill>
                        <a:latin typeface="Dosi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0" i="0" u="none" strike="noStrike" cap="none" dirty="0">
                          <a:solidFill>
                            <a:schemeClr val="dk1"/>
                          </a:solidFill>
                          <a:latin typeface="Dosis"/>
                          <a:sym typeface="Arial"/>
                        </a:rPr>
                        <a:t>Handling</a:t>
                      </a:r>
                      <a:endParaRPr lang="en-ID" sz="1100" b="0" i="0" u="none" strike="noStrike" cap="none" dirty="0">
                        <a:solidFill>
                          <a:schemeClr val="dk1"/>
                        </a:solidFill>
                        <a:latin typeface="Dosi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43625109"/>
                  </a:ext>
                </a:extLst>
              </a:tr>
              <a:tr h="0">
                <a:tc>
                  <a:txBody>
                    <a:bodyPr/>
                    <a:lstStyle/>
                    <a:p>
                      <a:r>
                        <a:rPr lang="en-US" sz="1100" b="0" i="0" u="none" strike="noStrike" cap="none" dirty="0">
                          <a:solidFill>
                            <a:schemeClr val="dk1"/>
                          </a:solidFill>
                          <a:latin typeface="Dosis"/>
                          <a:sym typeface="Arial"/>
                        </a:rPr>
                        <a:t>Missing values</a:t>
                      </a:r>
                      <a:endParaRPr lang="en-ID" sz="1100" b="0" i="0" u="none" strike="noStrike" cap="none" dirty="0">
                        <a:solidFill>
                          <a:schemeClr val="dk1"/>
                        </a:solidFill>
                        <a:latin typeface="Dosi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i="0" u="none" strike="noStrike" cap="none" dirty="0">
                          <a:solidFill>
                            <a:schemeClr val="dk1"/>
                          </a:solidFill>
                          <a:latin typeface="Dosis"/>
                          <a:sym typeface="Arial"/>
                        </a:rPr>
                        <a:t>children </a:t>
                      </a:r>
                      <a:r>
                        <a:rPr lang="en-ID" sz="1100" b="0" i="0" u="none" strike="noStrike" cap="none" dirty="0">
                          <a:solidFill>
                            <a:schemeClr val="dk1"/>
                          </a:solidFill>
                          <a:latin typeface="Dosis"/>
                          <a:ea typeface="+mn-ea"/>
                          <a:cs typeface="+mn-cs"/>
                          <a:sym typeface="Arial"/>
                        </a:rPr>
                        <a:t> (4)</a:t>
                      </a:r>
                      <a:r>
                        <a:rPr lang="en-US" sz="1100" b="0" i="0" u="none" strike="noStrike" cap="none" dirty="0">
                          <a:solidFill>
                            <a:schemeClr val="dk1"/>
                          </a:solidFill>
                          <a:latin typeface="Dosis"/>
                          <a:sym typeface="Arial"/>
                        </a:rPr>
                        <a:t>, </a:t>
                      </a:r>
                    </a:p>
                    <a:p>
                      <a:pPr marL="171450" indent="-171450">
                        <a:buFont typeface="Arial" panose="020B0604020202020204" pitchFamily="34" charset="0"/>
                        <a:buChar char="•"/>
                      </a:pPr>
                      <a:r>
                        <a:rPr lang="en-US" sz="1100" b="0" i="0" u="none" strike="noStrike" cap="none" dirty="0">
                          <a:solidFill>
                            <a:schemeClr val="dk1"/>
                          </a:solidFill>
                          <a:latin typeface="Dosis"/>
                          <a:sym typeface="Arial"/>
                        </a:rPr>
                        <a:t>agent </a:t>
                      </a:r>
                      <a:r>
                        <a:rPr lang="en-ID" sz="1100" b="0" i="0" u="none" strike="noStrike" cap="none" dirty="0">
                          <a:solidFill>
                            <a:schemeClr val="dk1"/>
                          </a:solidFill>
                          <a:latin typeface="Dosis"/>
                          <a:ea typeface="+mn-ea"/>
                          <a:cs typeface="+mn-cs"/>
                          <a:sym typeface="Arial"/>
                        </a:rPr>
                        <a:t>(16.340)</a:t>
                      </a:r>
                      <a:r>
                        <a:rPr lang="en-US" sz="1100" b="0" i="0" u="none" strike="noStrike" cap="none" dirty="0">
                          <a:solidFill>
                            <a:schemeClr val="dk1"/>
                          </a:solidFill>
                          <a:latin typeface="Dosis"/>
                          <a:sym typeface="Arial"/>
                        </a:rPr>
                        <a:t>, </a:t>
                      </a:r>
                    </a:p>
                    <a:p>
                      <a:pPr marL="171450" indent="-171450">
                        <a:buFont typeface="Arial" panose="020B0604020202020204" pitchFamily="34" charset="0"/>
                        <a:buChar char="•"/>
                      </a:pPr>
                      <a:r>
                        <a:rPr lang="en-US" sz="1100" b="0" i="0" u="none" strike="noStrike" cap="none" dirty="0">
                          <a:solidFill>
                            <a:schemeClr val="dk1"/>
                          </a:solidFill>
                          <a:latin typeface="Dosis"/>
                          <a:sym typeface="Arial"/>
                        </a:rPr>
                        <a:t>company </a:t>
                      </a:r>
                      <a:r>
                        <a:rPr lang="en-ID" sz="1100" b="0" i="0" u="none" strike="noStrike" cap="none" dirty="0">
                          <a:solidFill>
                            <a:schemeClr val="dk1"/>
                          </a:solidFill>
                          <a:latin typeface="Dosis"/>
                          <a:ea typeface="+mn-ea"/>
                          <a:cs typeface="+mn-cs"/>
                          <a:sym typeface="Arial"/>
                        </a:rPr>
                        <a:t>(112.593)</a:t>
                      </a:r>
                      <a:r>
                        <a:rPr lang="en-US" sz="1100" b="0" i="0" u="none" strike="noStrike" cap="none" dirty="0">
                          <a:solidFill>
                            <a:schemeClr val="dk1"/>
                          </a:solidFill>
                          <a:latin typeface="Dosis"/>
                          <a:sym typeface="Arial"/>
                        </a:rPr>
                        <a:t>, </a:t>
                      </a:r>
                    </a:p>
                    <a:p>
                      <a:pPr marL="171450" indent="-171450">
                        <a:buFont typeface="Arial" panose="020B0604020202020204" pitchFamily="34" charset="0"/>
                        <a:buChar char="•"/>
                      </a:pPr>
                      <a:r>
                        <a:rPr lang="en-US" sz="1100" b="0" i="0" u="none" strike="noStrike" cap="none" dirty="0">
                          <a:solidFill>
                            <a:schemeClr val="dk1"/>
                          </a:solidFill>
                          <a:latin typeface="Dosis"/>
                          <a:sym typeface="Arial"/>
                        </a:rPr>
                        <a:t>dan city </a:t>
                      </a:r>
                      <a:r>
                        <a:rPr lang="en-ID" sz="1100" b="0" i="0" u="none" strike="noStrike" cap="none" dirty="0">
                          <a:solidFill>
                            <a:schemeClr val="dk1"/>
                          </a:solidFill>
                          <a:latin typeface="Dosis"/>
                          <a:ea typeface="+mn-ea"/>
                          <a:cs typeface="+mn-cs"/>
                          <a:sym typeface="Arial"/>
                        </a:rPr>
                        <a:t>(488).</a:t>
                      </a:r>
                      <a:endParaRPr lang="en-ID" sz="1100" b="0" i="0" u="none" strike="noStrike" cap="none" dirty="0">
                        <a:solidFill>
                          <a:schemeClr val="dk1"/>
                        </a:solidFill>
                        <a:latin typeface="Dosi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just">
                        <a:buFont typeface="Arial" panose="020B0604020202020204" pitchFamily="34" charset="0"/>
                        <a:buChar char="•"/>
                      </a:pPr>
                      <a:r>
                        <a:rPr lang="en-US" sz="1100" b="1" i="0" u="none" strike="noStrike" cap="none" dirty="0">
                          <a:solidFill>
                            <a:schemeClr val="dk1"/>
                          </a:solidFill>
                          <a:latin typeface="Dosis"/>
                          <a:ea typeface="+mn-ea"/>
                          <a:cs typeface="+mn-cs"/>
                          <a:sym typeface="Arial"/>
                        </a:rPr>
                        <a:t>children</a:t>
                      </a:r>
                      <a:r>
                        <a:rPr lang="en-US" sz="1100" b="0" i="0" u="none" strike="noStrike" cap="none" dirty="0">
                          <a:solidFill>
                            <a:schemeClr val="dk1"/>
                          </a:solidFill>
                          <a:latin typeface="Dosis"/>
                          <a:ea typeface="+mn-ea"/>
                          <a:cs typeface="+mn-cs"/>
                          <a:sym typeface="Arial"/>
                        </a:rPr>
                        <a:t>: Null values filled with 0, indicating no children were brought by the guests.</a:t>
                      </a:r>
                    </a:p>
                    <a:p>
                      <a:pPr marL="171450" indent="-171450" algn="just">
                        <a:buFont typeface="Arial" panose="020B0604020202020204" pitchFamily="34" charset="0"/>
                        <a:buChar char="•"/>
                      </a:pPr>
                      <a:r>
                        <a:rPr lang="en-US" sz="1100" b="1" i="0" u="none" strike="noStrike" cap="none" dirty="0">
                          <a:solidFill>
                            <a:schemeClr val="dk1"/>
                          </a:solidFill>
                          <a:latin typeface="Dosis"/>
                          <a:ea typeface="+mn-ea"/>
                          <a:cs typeface="+mn-cs"/>
                          <a:sym typeface="Arial"/>
                        </a:rPr>
                        <a:t>agent</a:t>
                      </a:r>
                      <a:r>
                        <a:rPr lang="en-US" sz="1100" b="0" i="0" u="none" strike="noStrike" cap="none" dirty="0">
                          <a:solidFill>
                            <a:schemeClr val="dk1"/>
                          </a:solidFill>
                          <a:latin typeface="Dosis"/>
                          <a:ea typeface="+mn-ea"/>
                          <a:cs typeface="+mn-cs"/>
                          <a:sym typeface="Arial"/>
                        </a:rPr>
                        <a:t>: Null values filled with 0, indicating reservations were made independently or not through an agent.</a:t>
                      </a:r>
                    </a:p>
                    <a:p>
                      <a:pPr marL="171450" indent="-171450" algn="just">
                        <a:buFont typeface="Arial" panose="020B0604020202020204" pitchFamily="34" charset="0"/>
                        <a:buChar char="•"/>
                      </a:pPr>
                      <a:r>
                        <a:rPr lang="en-US" sz="1100" b="1" i="0" u="none" strike="noStrike" cap="none" dirty="0">
                          <a:solidFill>
                            <a:schemeClr val="dk1"/>
                          </a:solidFill>
                          <a:latin typeface="Dosis"/>
                          <a:ea typeface="+mn-ea"/>
                          <a:cs typeface="+mn-cs"/>
                          <a:sym typeface="Arial"/>
                        </a:rPr>
                        <a:t>company</a:t>
                      </a:r>
                      <a:r>
                        <a:rPr lang="en-US" sz="1100" b="0" i="0" u="none" strike="noStrike" cap="none" dirty="0">
                          <a:solidFill>
                            <a:schemeClr val="dk1"/>
                          </a:solidFill>
                          <a:latin typeface="Dosis"/>
                          <a:ea typeface="+mn-ea"/>
                          <a:cs typeface="+mn-cs"/>
                          <a:sym typeface="Arial"/>
                        </a:rPr>
                        <a:t>: Null values filled with 0, indicating the guests did not come from a company.</a:t>
                      </a:r>
                    </a:p>
                    <a:p>
                      <a:pPr marL="171450" indent="-171450" algn="just">
                        <a:buFont typeface="Arial" panose="020B0604020202020204" pitchFamily="34" charset="0"/>
                        <a:buChar char="•"/>
                      </a:pPr>
                      <a:r>
                        <a:rPr lang="en-US" sz="1100" b="1" i="0" u="none" strike="noStrike" cap="none" dirty="0">
                          <a:solidFill>
                            <a:schemeClr val="dk1"/>
                          </a:solidFill>
                          <a:latin typeface="Dosis"/>
                          <a:ea typeface="+mn-ea"/>
                          <a:cs typeface="+mn-cs"/>
                          <a:sym typeface="Arial"/>
                        </a:rPr>
                        <a:t>city</a:t>
                      </a:r>
                      <a:r>
                        <a:rPr lang="en-US" sz="1100" b="0" i="0" u="none" strike="noStrike" cap="none" dirty="0">
                          <a:solidFill>
                            <a:schemeClr val="dk1"/>
                          </a:solidFill>
                          <a:latin typeface="Dosis"/>
                          <a:ea typeface="+mn-ea"/>
                          <a:cs typeface="+mn-cs"/>
                          <a:sym typeface="Arial"/>
                        </a:rPr>
                        <a:t>: Null values filled with 'Undefined', indicating the city is unknown.</a:t>
                      </a:r>
                      <a:endParaRPr lang="en-ID" sz="1100" b="0" i="0" u="none" strike="noStrike" cap="none" dirty="0">
                        <a:solidFill>
                          <a:schemeClr val="dk1"/>
                        </a:solidFill>
                        <a:latin typeface="Dosis"/>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3047428"/>
                  </a:ext>
                </a:extLst>
              </a:tr>
              <a:tr h="0">
                <a:tc>
                  <a:txBody>
                    <a:bodyPr/>
                    <a:lstStyle/>
                    <a:p>
                      <a:r>
                        <a:rPr lang="en-ID" sz="1100" b="0" i="0" u="none" strike="noStrike" cap="none" dirty="0">
                          <a:solidFill>
                            <a:schemeClr val="dk1"/>
                          </a:solidFill>
                          <a:latin typeface="Dosis"/>
                          <a:sym typeface="Arial"/>
                        </a:rPr>
                        <a:t>Inconsistent and </a:t>
                      </a:r>
                      <a:r>
                        <a:rPr lang="en-ID" sz="1100" b="0" i="0" u="none" strike="noStrike" cap="none" dirty="0" err="1">
                          <a:solidFill>
                            <a:schemeClr val="dk1"/>
                          </a:solidFill>
                          <a:latin typeface="Dosis"/>
                          <a:sym typeface="Arial"/>
                        </a:rPr>
                        <a:t>extream</a:t>
                      </a:r>
                      <a:r>
                        <a:rPr lang="en-ID" sz="1100" b="0" i="0" u="none" strike="noStrike" cap="none" dirty="0">
                          <a:solidFill>
                            <a:schemeClr val="dk1"/>
                          </a:solidFill>
                          <a:latin typeface="Dosis"/>
                          <a:sym typeface="Arial"/>
                        </a:rPr>
                        <a:t>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en-US" sz="1100" b="0" i="0" u="none" strike="noStrike" cap="none" dirty="0">
                          <a:solidFill>
                            <a:schemeClr val="dk1"/>
                          </a:solidFill>
                          <a:latin typeface="Dosis"/>
                          <a:ea typeface="+mn-ea"/>
                          <a:cs typeface="+mn-cs"/>
                          <a:sym typeface="Arial"/>
                        </a:rPr>
                        <a:t>‘Undefined’ in the meal column.</a:t>
                      </a:r>
                      <a:endParaRPr lang="en-ID" sz="1100" b="0" i="0" u="none" strike="noStrike" cap="none" dirty="0">
                        <a:solidFill>
                          <a:schemeClr val="dk1"/>
                        </a:solidFill>
                        <a:latin typeface="Dosis"/>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0" i="0" u="none" strike="noStrike" cap="none" dirty="0">
                          <a:solidFill>
                            <a:schemeClr val="dk1"/>
                          </a:solidFill>
                          <a:latin typeface="Dosis"/>
                          <a:ea typeface="+mn-ea"/>
                          <a:cs typeface="+mn-cs"/>
                          <a:sym typeface="Arial"/>
                        </a:rPr>
                        <a:t>Categorized into 2 groups: With Meal (Breakfast, Full Board, Dinner) and No Meal (No Meal, Undefined).</a:t>
                      </a:r>
                      <a:endParaRPr lang="en-ID" sz="1100" b="0" i="0" u="none" strike="noStrike" cap="none" dirty="0">
                        <a:solidFill>
                          <a:schemeClr val="dk1"/>
                        </a:solidFill>
                        <a:latin typeface="Dosis"/>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564262"/>
                  </a:ext>
                </a:extLst>
              </a:tr>
              <a:tr h="0">
                <a:tc>
                  <a:txBody>
                    <a:bodyPr/>
                    <a:lstStyle/>
                    <a:p>
                      <a:r>
                        <a:rPr lang="en-US" sz="1100" b="0" i="0" u="none" strike="noStrike" cap="none" dirty="0">
                          <a:solidFill>
                            <a:schemeClr val="dk1"/>
                          </a:solidFill>
                          <a:latin typeface="Dosis"/>
                          <a:sym typeface="Arial"/>
                        </a:rPr>
                        <a:t>Data anomalies</a:t>
                      </a:r>
                      <a:endParaRPr lang="en-ID" sz="1100" b="0" i="0" u="none" strike="noStrike" cap="none" dirty="0">
                        <a:solidFill>
                          <a:schemeClr val="dk1"/>
                        </a:solidFill>
                        <a:latin typeface="Dosi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just">
                        <a:buFont typeface="Arial" panose="020B0604020202020204" pitchFamily="34" charset="0"/>
                        <a:buChar char="•"/>
                      </a:pPr>
                      <a:r>
                        <a:rPr lang="en-US" sz="1100" b="0" i="0" u="none" strike="noStrike" cap="none" dirty="0">
                          <a:solidFill>
                            <a:schemeClr val="dk1"/>
                          </a:solidFill>
                          <a:latin typeface="Dosis"/>
                          <a:ea typeface="+mn-ea"/>
                          <a:cs typeface="+mn-cs"/>
                          <a:sym typeface="Arial"/>
                        </a:rPr>
                        <a:t>Negative values and outliers significantly distant from the data distribution in the </a:t>
                      </a:r>
                      <a:r>
                        <a:rPr lang="en-US" sz="1100" b="0" i="0" u="none" strike="noStrike" cap="none" dirty="0" err="1">
                          <a:solidFill>
                            <a:schemeClr val="dk1"/>
                          </a:solidFill>
                          <a:latin typeface="Dosis"/>
                          <a:ea typeface="+mn-ea"/>
                          <a:cs typeface="+mn-cs"/>
                          <a:sym typeface="Arial"/>
                        </a:rPr>
                        <a:t>adr</a:t>
                      </a:r>
                      <a:r>
                        <a:rPr lang="en-US" sz="1100" b="0" i="0" u="none" strike="noStrike" cap="none" dirty="0">
                          <a:solidFill>
                            <a:schemeClr val="dk1"/>
                          </a:solidFill>
                          <a:latin typeface="Dosis"/>
                          <a:ea typeface="+mn-ea"/>
                          <a:cs typeface="+mn-cs"/>
                          <a:sym typeface="Arial"/>
                        </a:rPr>
                        <a:t> column.</a:t>
                      </a:r>
                    </a:p>
                    <a:p>
                      <a:pPr marL="171450" indent="-171450" algn="just">
                        <a:buFont typeface="Arial" panose="020B0604020202020204" pitchFamily="34" charset="0"/>
                        <a:buChar char="•"/>
                      </a:pPr>
                      <a:r>
                        <a:rPr lang="en-US" sz="1100" b="0" i="0" u="none" strike="noStrike" cap="none" dirty="0">
                          <a:solidFill>
                            <a:schemeClr val="dk1"/>
                          </a:solidFill>
                          <a:latin typeface="Dosis"/>
                          <a:ea typeface="+mn-ea"/>
                          <a:cs typeface="+mn-cs"/>
                          <a:sym typeface="Arial"/>
                        </a:rPr>
                        <a:t>There are 180 booking entries with no guest information.</a:t>
                      </a:r>
                      <a:endParaRPr lang="en-ID" sz="1100" b="0" i="0" u="none" strike="noStrike" cap="none" dirty="0">
                        <a:solidFill>
                          <a:schemeClr val="dk1"/>
                        </a:solidFill>
                        <a:latin typeface="Dosis"/>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D" sz="1100" b="0" i="0" u="none" strike="noStrike" cap="none" dirty="0">
                          <a:solidFill>
                            <a:schemeClr val="dk1"/>
                          </a:solidFill>
                          <a:latin typeface="Dosis"/>
                          <a:ea typeface="+mn-ea"/>
                          <a:cs typeface="+mn-cs"/>
                          <a:sym typeface="Arial"/>
                        </a:rPr>
                        <a:t>Drop (remove) rows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0613430"/>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400" b="1" dirty="0">
                <a:latin typeface="Roboto"/>
                <a:ea typeface="Roboto"/>
                <a:cs typeface="Roboto"/>
                <a:sym typeface="Roboto"/>
              </a:rPr>
              <a:t>Monthly Hotel Booking Analysis Based on Hotel Type</a:t>
            </a:r>
            <a:endParaRPr b="1" dirty="0"/>
          </a:p>
        </p:txBody>
      </p:sp>
      <p:sp>
        <p:nvSpPr>
          <p:cNvPr id="7" name="Rectangle 4">
            <a:extLst>
              <a:ext uri="{FF2B5EF4-FFF2-40B4-BE49-F238E27FC236}">
                <a16:creationId xmlns:a16="http://schemas.microsoft.com/office/drawing/2014/main" id="{4448DF44-3E28-155A-8FA7-1CFBE806D364}"/>
              </a:ext>
            </a:extLst>
          </p:cNvPr>
          <p:cNvSpPr txBox="1">
            <a:spLocks noChangeArrowheads="1"/>
          </p:cNvSpPr>
          <p:nvPr/>
        </p:nvSpPr>
        <p:spPr bwMode="auto">
          <a:xfrm>
            <a:off x="4385256" y="1164301"/>
            <a:ext cx="457859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71450" indent="-171450" algn="just" eaLnBrk="0" fontAlgn="base" hangingPunct="0">
              <a:lnSpc>
                <a:spcPct val="100000"/>
              </a:lnSpc>
              <a:spcBef>
                <a:spcPct val="0"/>
              </a:spcBef>
              <a:spcAft>
                <a:spcPct val="0"/>
              </a:spcAft>
              <a:buClrTx/>
              <a:buSzTx/>
            </a:pPr>
            <a:r>
              <a:rPr lang="en-US" sz="1200" dirty="0">
                <a:solidFill>
                  <a:schemeClr val="dk1"/>
                </a:solidFill>
                <a:latin typeface="Dosis"/>
                <a:ea typeface="+mn-ea"/>
                <a:cs typeface="+mn-cs"/>
              </a:rPr>
              <a:t>City Hotels account for a larger share of total bookings compared to Resort Hotels. </a:t>
            </a:r>
          </a:p>
          <a:p>
            <a:pPr marL="171450" indent="-171450" algn="just" eaLnBrk="0" fontAlgn="base" hangingPunct="0">
              <a:lnSpc>
                <a:spcPct val="100000"/>
              </a:lnSpc>
              <a:spcBef>
                <a:spcPct val="0"/>
              </a:spcBef>
              <a:spcAft>
                <a:spcPct val="0"/>
              </a:spcAft>
              <a:buClrTx/>
              <a:buSzTx/>
            </a:pPr>
            <a:r>
              <a:rPr lang="en-US" sz="1200" dirty="0">
                <a:solidFill>
                  <a:schemeClr val="dk1"/>
                </a:solidFill>
                <a:latin typeface="Dosis"/>
                <a:ea typeface="+mn-ea"/>
                <a:cs typeface="+mn-cs"/>
              </a:rPr>
              <a:t>This indicates a strong preference for City Hotels, which may be attributed to their strategic locations and good accessibility, making them ideal for business travelers or visitors exploring shopping areas and city attractions.</a:t>
            </a:r>
          </a:p>
          <a:p>
            <a:pPr marL="171450" indent="-171450" algn="just" eaLnBrk="0" fontAlgn="base" hangingPunct="0">
              <a:lnSpc>
                <a:spcPct val="100000"/>
              </a:lnSpc>
              <a:spcBef>
                <a:spcPct val="0"/>
              </a:spcBef>
              <a:spcAft>
                <a:spcPct val="0"/>
              </a:spcAft>
              <a:buClrTx/>
              <a:buSzTx/>
            </a:pPr>
            <a:r>
              <a:rPr lang="en-US" sz="1200" dirty="0">
                <a:solidFill>
                  <a:schemeClr val="dk1"/>
                </a:solidFill>
                <a:latin typeface="Dosis"/>
                <a:ea typeface="+mn-ea"/>
                <a:cs typeface="+mn-cs"/>
              </a:rPr>
              <a:t>Modern amenities such as fitness centers, restaurants, and comprehensive room services at City Hotels also attract guests seeking comfort and convenience during their stay.</a:t>
            </a:r>
          </a:p>
          <a:p>
            <a:pPr marL="171450" indent="-171450" algn="just" eaLnBrk="0" fontAlgn="base" hangingPunct="0">
              <a:lnSpc>
                <a:spcPct val="100000"/>
              </a:lnSpc>
              <a:spcBef>
                <a:spcPct val="0"/>
              </a:spcBef>
              <a:spcAft>
                <a:spcPct val="0"/>
              </a:spcAft>
              <a:buClrTx/>
              <a:buSzTx/>
            </a:pPr>
            <a:r>
              <a:rPr lang="en-US" sz="1200" dirty="0">
                <a:solidFill>
                  <a:schemeClr val="dk1"/>
                </a:solidFill>
                <a:latin typeface="Dosis"/>
                <a:ea typeface="+mn-ea"/>
                <a:cs typeface="+mn-cs"/>
              </a:rPr>
              <a:t>On the other hand, Resort Hotels might be less popular due to higher prices or limited availability, especially during peak holiday seasons. Guests booking Resort Hotels are likely seeking vacation and relaxation experiences, as these hotels are often located in serene settings such as beachside, mountainous, or rural areas, and offer extensive facilities to meet their vacation needs.</a:t>
            </a:r>
          </a:p>
          <a:p>
            <a:pPr marL="171450" indent="-171450" algn="just" eaLnBrk="0" fontAlgn="base" hangingPunct="0">
              <a:lnSpc>
                <a:spcPct val="100000"/>
              </a:lnSpc>
              <a:spcBef>
                <a:spcPct val="0"/>
              </a:spcBef>
              <a:spcAft>
                <a:spcPct val="0"/>
              </a:spcAft>
              <a:buClrTx/>
              <a:buSzTx/>
            </a:pPr>
            <a:endParaRPr lang="en-US" altLang="en-US" sz="1200" dirty="0">
              <a:solidFill>
                <a:schemeClr val="dk1"/>
              </a:solidFill>
              <a:latin typeface="Dosis"/>
              <a:ea typeface="+mn-ea"/>
              <a:cs typeface="+mn-cs"/>
            </a:endParaRPr>
          </a:p>
        </p:txBody>
      </p:sp>
      <p:pic>
        <p:nvPicPr>
          <p:cNvPr id="3" name="Picture 2">
            <a:extLst>
              <a:ext uri="{FF2B5EF4-FFF2-40B4-BE49-F238E27FC236}">
                <a16:creationId xmlns:a16="http://schemas.microsoft.com/office/drawing/2014/main" id="{8A1D369E-8CE5-4313-0120-C56857546E0D}"/>
              </a:ext>
            </a:extLst>
          </p:cNvPr>
          <p:cNvPicPr>
            <a:picLocks noChangeAspect="1"/>
          </p:cNvPicPr>
          <p:nvPr/>
        </p:nvPicPr>
        <p:blipFill>
          <a:blip r:embed="rId3"/>
          <a:stretch>
            <a:fillRect/>
          </a:stretch>
        </p:blipFill>
        <p:spPr>
          <a:xfrm>
            <a:off x="307911" y="1087348"/>
            <a:ext cx="3848218" cy="2968804"/>
          </a:xfrm>
          <a:prstGeom prst="rect">
            <a:avLst/>
          </a:prstGeom>
        </p:spPr>
      </p:pic>
      <p:sp>
        <p:nvSpPr>
          <p:cNvPr id="4" name="Google Shape;115;p27">
            <a:extLst>
              <a:ext uri="{FF2B5EF4-FFF2-40B4-BE49-F238E27FC236}">
                <a16:creationId xmlns:a16="http://schemas.microsoft.com/office/drawing/2014/main" id="{A4AF8C2A-57D2-01C2-33DF-5BAB0BD85623}"/>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hlinkClick r:id="rId4"/>
              </a:rPr>
              <a:t>click here to view the code</a:t>
            </a:r>
            <a:endParaRPr lang="en-ID" sz="1100" dirty="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400" b="1" dirty="0">
                <a:latin typeface="Roboto"/>
                <a:ea typeface="Roboto"/>
                <a:cs typeface="Roboto"/>
                <a:sym typeface="Roboto"/>
              </a:rPr>
              <a:t>Monthly Hotel Booking Analysis Based on Hotel Type</a:t>
            </a:r>
            <a:endParaRPr b="1" dirty="0"/>
          </a:p>
        </p:txBody>
      </p:sp>
      <p:sp>
        <p:nvSpPr>
          <p:cNvPr id="7" name="Rectangle 4">
            <a:extLst>
              <a:ext uri="{FF2B5EF4-FFF2-40B4-BE49-F238E27FC236}">
                <a16:creationId xmlns:a16="http://schemas.microsoft.com/office/drawing/2014/main" id="{4448DF44-3E28-155A-8FA7-1CFBE806D364}"/>
              </a:ext>
            </a:extLst>
          </p:cNvPr>
          <p:cNvSpPr txBox="1">
            <a:spLocks noChangeArrowheads="1"/>
          </p:cNvSpPr>
          <p:nvPr/>
        </p:nvSpPr>
        <p:spPr bwMode="auto">
          <a:xfrm>
            <a:off x="338279" y="3343513"/>
            <a:ext cx="8635441" cy="1366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Arial" panose="020B0604020202020204" pitchFamily="34" charset="0"/>
              <a:buChar char="•"/>
            </a:pPr>
            <a:r>
              <a:rPr lang="en-US" sz="1200" dirty="0">
                <a:solidFill>
                  <a:schemeClr val="dk1"/>
                </a:solidFill>
                <a:latin typeface="Dosis"/>
                <a:ea typeface="+mn-ea"/>
                <a:cs typeface="+mn-cs"/>
              </a:rPr>
              <a:t>During the holiday season, hotel booking demand typically surges. From May to August, the booking period is the busiest for both types of hotels, with a significant increase especially for City Hotels. This spike is driven by school vacations, numerous national holidays such as collective leave, and religious celebrations like Ramadan and Eid between 2017-2019, providing ample opportunities for people to travel and book hotels. Meanwhile, the October to December holiday season coincides with Christmas and New Year's.</a:t>
            </a:r>
          </a:p>
          <a:p>
            <a:pPr>
              <a:buFont typeface="Arial" panose="020B0604020202020204" pitchFamily="34" charset="0"/>
              <a:buChar char="•"/>
            </a:pPr>
            <a:r>
              <a:rPr lang="en-US" sz="1200" dirty="0">
                <a:solidFill>
                  <a:schemeClr val="dk1"/>
                </a:solidFill>
                <a:latin typeface="Dosis"/>
                <a:ea typeface="+mn-ea"/>
                <a:cs typeface="+mn-cs"/>
              </a:rPr>
              <a:t>From January to March, booking levels are at their lowest, largely due to the lack of national holidays, the start of the new school year for students, and generally less busy business travel activities early in the year.</a:t>
            </a:r>
          </a:p>
        </p:txBody>
      </p:sp>
      <p:pic>
        <p:nvPicPr>
          <p:cNvPr id="5" name="Picture 4">
            <a:extLst>
              <a:ext uri="{FF2B5EF4-FFF2-40B4-BE49-F238E27FC236}">
                <a16:creationId xmlns:a16="http://schemas.microsoft.com/office/drawing/2014/main" id="{47899D0B-FF00-3946-0A21-8681E9A1A815}"/>
              </a:ext>
            </a:extLst>
          </p:cNvPr>
          <p:cNvPicPr>
            <a:picLocks noChangeAspect="1"/>
          </p:cNvPicPr>
          <p:nvPr/>
        </p:nvPicPr>
        <p:blipFill>
          <a:blip r:embed="rId3"/>
          <a:stretch>
            <a:fillRect/>
          </a:stretch>
        </p:blipFill>
        <p:spPr>
          <a:xfrm>
            <a:off x="1464365" y="690777"/>
            <a:ext cx="5877338" cy="2513249"/>
          </a:xfrm>
          <a:prstGeom prst="rect">
            <a:avLst/>
          </a:prstGeom>
        </p:spPr>
      </p:pic>
      <p:sp>
        <p:nvSpPr>
          <p:cNvPr id="6" name="Google Shape;115;p27">
            <a:extLst>
              <a:ext uri="{FF2B5EF4-FFF2-40B4-BE49-F238E27FC236}">
                <a16:creationId xmlns:a16="http://schemas.microsoft.com/office/drawing/2014/main" id="{52B8E56A-3D6C-8A11-DB42-0612F5D04B2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hlinkClick r:id="rId4"/>
              </a:rPr>
              <a:t>click here to view the code</a:t>
            </a:r>
            <a:endParaRPr lang="en-ID" sz="1100" dirty="0">
              <a:solidFill>
                <a:srgbClr val="000000"/>
              </a:solidFill>
            </a:endParaRPr>
          </a:p>
        </p:txBody>
      </p:sp>
    </p:spTree>
    <p:extLst>
      <p:ext uri="{BB962C8B-B14F-4D97-AF65-F5344CB8AC3E}">
        <p14:creationId xmlns:p14="http://schemas.microsoft.com/office/powerpoint/2010/main" val="1444333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450761" y="16800"/>
            <a:ext cx="7866000" cy="572700"/>
          </a:xfrm>
          <a:prstGeom prst="rect">
            <a:avLst/>
          </a:prstGeom>
        </p:spPr>
        <p:txBody>
          <a:bodyPr spcFirstLastPara="1" wrap="square" lIns="91425" tIns="91425" rIns="91425" bIns="91425" anchor="t" anchorCtr="0">
            <a:normAutofit/>
          </a:bodyPr>
          <a:lstStyle/>
          <a:p>
            <a:pPr algn="l"/>
            <a:r>
              <a:rPr lang="en-US" sz="2000" b="1" i="0" dirty="0">
                <a:solidFill>
                  <a:srgbClr val="FFFFFF"/>
                </a:solidFill>
                <a:effectLst/>
                <a:latin typeface="Dosis" pitchFamily="2" charset="0"/>
              </a:rPr>
              <a:t>Impact Analysis of Stay Duration on Hotel Bookings Cancelation Rate</a:t>
            </a:r>
          </a:p>
        </p:txBody>
      </p:sp>
      <p:sp>
        <p:nvSpPr>
          <p:cNvPr id="2" name="Google Shape;113;p27">
            <a:extLst>
              <a:ext uri="{FF2B5EF4-FFF2-40B4-BE49-F238E27FC236}">
                <a16:creationId xmlns:a16="http://schemas.microsoft.com/office/drawing/2014/main" id="{B5104CF7-07BB-900F-2F8F-D62F56E85ED5}"/>
              </a:ext>
            </a:extLst>
          </p:cNvPr>
          <p:cNvSpPr txBox="1">
            <a:spLocks/>
          </p:cNvSpPr>
          <p:nvPr/>
        </p:nvSpPr>
        <p:spPr>
          <a:xfrm>
            <a:off x="248992" y="771290"/>
            <a:ext cx="78660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r>
              <a:rPr lang="en-US" sz="2400" b="1" dirty="0">
                <a:latin typeface="Roboto"/>
                <a:ea typeface="Roboto"/>
                <a:cs typeface="Roboto"/>
                <a:sym typeface="Roboto"/>
              </a:rPr>
              <a:t>Monthly Hotel Booking Analysis Based on Hotel Type</a:t>
            </a:r>
            <a:endParaRPr lang="en-US" b="1" dirty="0"/>
          </a:p>
        </p:txBody>
      </p:sp>
      <p:sp>
        <p:nvSpPr>
          <p:cNvPr id="11" name="TextBox 10">
            <a:extLst>
              <a:ext uri="{FF2B5EF4-FFF2-40B4-BE49-F238E27FC236}">
                <a16:creationId xmlns:a16="http://schemas.microsoft.com/office/drawing/2014/main" id="{1225A764-52B4-F582-CA35-11F5BCA86520}"/>
              </a:ext>
            </a:extLst>
          </p:cNvPr>
          <p:cNvSpPr txBox="1"/>
          <p:nvPr/>
        </p:nvSpPr>
        <p:spPr>
          <a:xfrm>
            <a:off x="4572000" y="1057214"/>
            <a:ext cx="4374523" cy="3231654"/>
          </a:xfrm>
          <a:prstGeom prst="rect">
            <a:avLst/>
          </a:prstGeom>
          <a:noFill/>
        </p:spPr>
        <p:txBody>
          <a:bodyPr wrap="square">
            <a:spAutoFit/>
          </a:bodyPr>
          <a:lstStyle/>
          <a:p>
            <a:r>
              <a:rPr lang="en-US" sz="1200" dirty="0">
                <a:solidFill>
                  <a:schemeClr val="dk1"/>
                </a:solidFill>
                <a:latin typeface="Dosis"/>
                <a:ea typeface="+mn-ea"/>
                <a:cs typeface="+mn-cs"/>
              </a:rPr>
              <a:t>A higher cancellation ratio at City Hotels (41.79%) compared to Resort Hotels (27.77%) indicates that guests are more likely to cancel bookings at City Hotels. This may be due to several factors:</a:t>
            </a:r>
          </a:p>
          <a:p>
            <a:pPr marL="171450" indent="-171450">
              <a:buFont typeface="Arial" panose="020B0604020202020204" pitchFamily="34" charset="0"/>
              <a:buChar char="•"/>
            </a:pPr>
            <a:r>
              <a:rPr lang="en-US" sz="1200" dirty="0">
                <a:solidFill>
                  <a:schemeClr val="dk1"/>
                </a:solidFill>
                <a:latin typeface="Dosis"/>
                <a:ea typeface="+mn-ea"/>
                <a:cs typeface="+mn-cs"/>
              </a:rPr>
              <a:t>City Hotels are typically located in city centers with numerous other accommodation options nearby. Guests might find it easier to cancel and choose another hotel in the vicinity.</a:t>
            </a:r>
          </a:p>
          <a:p>
            <a:pPr marL="171450" indent="-171450">
              <a:buFont typeface="Arial" panose="020B0604020202020204" pitchFamily="34" charset="0"/>
              <a:buChar char="•"/>
            </a:pPr>
            <a:r>
              <a:rPr lang="en-US" sz="1200" dirty="0">
                <a:solidFill>
                  <a:schemeClr val="dk1"/>
                </a:solidFill>
                <a:latin typeface="Dosis"/>
                <a:ea typeface="+mn-ea"/>
                <a:cs typeface="+mn-cs"/>
              </a:rPr>
              <a:t>Many guests at City Hotels are likely to be business travelers, whose plans are more prone to changes or cancellations.</a:t>
            </a:r>
          </a:p>
          <a:p>
            <a:pPr algn="just"/>
            <a:endParaRPr lang="en-ID" sz="1200" dirty="0">
              <a:solidFill>
                <a:schemeClr val="dk1"/>
              </a:solidFill>
              <a:latin typeface="Dosis"/>
              <a:ea typeface="+mn-ea"/>
              <a:cs typeface="+mn-cs"/>
            </a:endParaRPr>
          </a:p>
          <a:p>
            <a:pPr algn="just"/>
            <a:r>
              <a:rPr lang="en-US" sz="1200" dirty="0">
                <a:solidFill>
                  <a:schemeClr val="dk1"/>
                </a:solidFill>
                <a:latin typeface="Dosis"/>
                <a:ea typeface="+mn-ea"/>
                <a:cs typeface="+mn-cs"/>
              </a:rPr>
              <a:t>Resort Hotels have a lower cancellation rate (27.77%), indicating that guests are generally more committed to their plans. </a:t>
            </a:r>
          </a:p>
          <a:p>
            <a:pPr marL="171450" indent="-171450" algn="just">
              <a:buFont typeface="Arial" panose="020B0604020202020204" pitchFamily="34" charset="0"/>
              <a:buChar char="•"/>
            </a:pPr>
            <a:r>
              <a:rPr lang="en-US" sz="1200" dirty="0">
                <a:solidFill>
                  <a:schemeClr val="dk1"/>
                </a:solidFill>
                <a:latin typeface="Dosis"/>
                <a:ea typeface="+mn-ea"/>
                <a:cs typeface="+mn-cs"/>
              </a:rPr>
              <a:t>Resort Hotels are typically chosen for vacations planned well in advance. Guests are more certain about their vacation schedules, which reduces the likelihood of cancellations. </a:t>
            </a:r>
          </a:p>
          <a:p>
            <a:pPr marL="171450" indent="-171450" algn="just">
              <a:buFont typeface="Arial" panose="020B0604020202020204" pitchFamily="34" charset="0"/>
              <a:buChar char="•"/>
            </a:pPr>
            <a:r>
              <a:rPr lang="en-US" sz="1200" dirty="0">
                <a:solidFill>
                  <a:schemeClr val="dk1"/>
                </a:solidFill>
                <a:latin typeface="Dosis"/>
                <a:ea typeface="+mn-ea"/>
                <a:cs typeface="+mn-cs"/>
              </a:rPr>
              <a:t>Additionally, Resort Hotels are often located in exclusive areas such as beaches or mountains, making it more difficult for guests to find comparable alternatives.</a:t>
            </a:r>
            <a:endParaRPr lang="en-ID" sz="1200" dirty="0">
              <a:solidFill>
                <a:schemeClr val="dk1"/>
              </a:solidFill>
              <a:latin typeface="Dosis"/>
              <a:ea typeface="+mn-ea"/>
              <a:cs typeface="+mn-cs"/>
            </a:endParaRPr>
          </a:p>
        </p:txBody>
      </p:sp>
      <p:pic>
        <p:nvPicPr>
          <p:cNvPr id="4" name="Picture 3">
            <a:extLst>
              <a:ext uri="{FF2B5EF4-FFF2-40B4-BE49-F238E27FC236}">
                <a16:creationId xmlns:a16="http://schemas.microsoft.com/office/drawing/2014/main" id="{F61A16AB-5BD8-D045-E53B-ADFA66FA10B9}"/>
              </a:ext>
            </a:extLst>
          </p:cNvPr>
          <p:cNvPicPr>
            <a:picLocks noChangeAspect="1"/>
          </p:cNvPicPr>
          <p:nvPr/>
        </p:nvPicPr>
        <p:blipFill>
          <a:blip r:embed="rId3"/>
          <a:stretch>
            <a:fillRect/>
          </a:stretch>
        </p:blipFill>
        <p:spPr>
          <a:xfrm>
            <a:off x="1130261" y="702366"/>
            <a:ext cx="2290479" cy="2087218"/>
          </a:xfrm>
          <a:prstGeom prst="rect">
            <a:avLst/>
          </a:prstGeom>
        </p:spPr>
      </p:pic>
      <p:pic>
        <p:nvPicPr>
          <p:cNvPr id="7" name="Picture 6">
            <a:extLst>
              <a:ext uri="{FF2B5EF4-FFF2-40B4-BE49-F238E27FC236}">
                <a16:creationId xmlns:a16="http://schemas.microsoft.com/office/drawing/2014/main" id="{A351269F-DDDA-5745-6AC4-C5795E607A29}"/>
              </a:ext>
            </a:extLst>
          </p:cNvPr>
          <p:cNvPicPr>
            <a:picLocks noChangeAspect="1"/>
          </p:cNvPicPr>
          <p:nvPr/>
        </p:nvPicPr>
        <p:blipFill>
          <a:blip r:embed="rId4"/>
          <a:stretch>
            <a:fillRect/>
          </a:stretch>
        </p:blipFill>
        <p:spPr>
          <a:xfrm>
            <a:off x="983606" y="2971374"/>
            <a:ext cx="2437134" cy="2087218"/>
          </a:xfrm>
          <a:prstGeom prst="rect">
            <a:avLst/>
          </a:prstGeom>
        </p:spPr>
      </p:pic>
      <p:sp>
        <p:nvSpPr>
          <p:cNvPr id="8" name="Google Shape;115;p27">
            <a:extLst>
              <a:ext uri="{FF2B5EF4-FFF2-40B4-BE49-F238E27FC236}">
                <a16:creationId xmlns:a16="http://schemas.microsoft.com/office/drawing/2014/main" id="{3477DED6-EB0D-8E5D-B2C1-E9888E0F54B8}"/>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hlinkClick r:id="rId5"/>
              </a:rPr>
              <a:t>click here to view the code</a:t>
            </a:r>
            <a:endParaRPr lang="en-ID" sz="1100" dirty="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450761" y="16800"/>
            <a:ext cx="7866000" cy="572700"/>
          </a:xfrm>
          <a:prstGeom prst="rect">
            <a:avLst/>
          </a:prstGeom>
        </p:spPr>
        <p:txBody>
          <a:bodyPr spcFirstLastPara="1" wrap="square" lIns="91425" tIns="91425" rIns="91425" bIns="91425" anchor="t" anchorCtr="0">
            <a:normAutofit/>
          </a:bodyPr>
          <a:lstStyle/>
          <a:p>
            <a:pPr algn="l"/>
            <a:r>
              <a:rPr lang="en-US" sz="2000" b="1" i="0" dirty="0">
                <a:solidFill>
                  <a:srgbClr val="FFFFFF"/>
                </a:solidFill>
                <a:effectLst/>
                <a:latin typeface="Dosis" pitchFamily="2" charset="0"/>
              </a:rPr>
              <a:t>Impact Analysis of Stay Duration on Hotel Bookings Cancelation Rate</a:t>
            </a:r>
          </a:p>
        </p:txBody>
      </p:sp>
      <p:sp>
        <p:nvSpPr>
          <p:cNvPr id="11" name="TextBox 10">
            <a:extLst>
              <a:ext uri="{FF2B5EF4-FFF2-40B4-BE49-F238E27FC236}">
                <a16:creationId xmlns:a16="http://schemas.microsoft.com/office/drawing/2014/main" id="{1225A764-52B4-F582-CA35-11F5BCA86520}"/>
              </a:ext>
            </a:extLst>
          </p:cNvPr>
          <p:cNvSpPr txBox="1"/>
          <p:nvPr/>
        </p:nvSpPr>
        <p:spPr>
          <a:xfrm>
            <a:off x="360607" y="4070403"/>
            <a:ext cx="8192649" cy="430887"/>
          </a:xfrm>
          <a:prstGeom prst="rect">
            <a:avLst/>
          </a:prstGeom>
          <a:noFill/>
        </p:spPr>
        <p:txBody>
          <a:bodyPr wrap="square">
            <a:spAutoFit/>
          </a:bodyPr>
          <a:lstStyle/>
          <a:p>
            <a:pPr algn="just"/>
            <a:r>
              <a:rPr lang="en-US" sz="1100" dirty="0">
                <a:solidFill>
                  <a:schemeClr val="dk1"/>
                </a:solidFill>
                <a:latin typeface="Dosis"/>
                <a:ea typeface="+mn-ea"/>
                <a:cs typeface="+mn-cs"/>
              </a:rPr>
              <a:t>The high cancellation rate for longer stays at City Hotels indicates a greater level of uncertainty and changes in guests' plans, likely due to business travel. In contrast, Resort Hotels show a lower overall cancellation rate, reflecting higher commitment from guests who are on vacation.</a:t>
            </a:r>
            <a:endParaRPr lang="en-ID" sz="1100" dirty="0">
              <a:solidFill>
                <a:schemeClr val="dk1"/>
              </a:solidFill>
              <a:latin typeface="Dosis"/>
              <a:ea typeface="+mn-ea"/>
              <a:cs typeface="+mn-cs"/>
            </a:endParaRPr>
          </a:p>
        </p:txBody>
      </p:sp>
      <p:sp>
        <p:nvSpPr>
          <p:cNvPr id="12" name="TextBox 11">
            <a:extLst>
              <a:ext uri="{FF2B5EF4-FFF2-40B4-BE49-F238E27FC236}">
                <a16:creationId xmlns:a16="http://schemas.microsoft.com/office/drawing/2014/main" id="{044E434E-F2A0-4668-57EF-AFDFE8D1D9AA}"/>
              </a:ext>
            </a:extLst>
          </p:cNvPr>
          <p:cNvSpPr txBox="1"/>
          <p:nvPr/>
        </p:nvSpPr>
        <p:spPr>
          <a:xfrm>
            <a:off x="6337992" y="1197593"/>
            <a:ext cx="2105696" cy="2292935"/>
          </a:xfrm>
          <a:prstGeom prst="rect">
            <a:avLst/>
          </a:prstGeom>
          <a:noFill/>
          <a:ln>
            <a:solidFill>
              <a:schemeClr val="tx1"/>
            </a:solidFill>
          </a:ln>
        </p:spPr>
        <p:txBody>
          <a:bodyPr wrap="square" rtlCol="0">
            <a:spAutoFit/>
          </a:bodyPr>
          <a:lstStyle/>
          <a:p>
            <a:pPr algn="just"/>
            <a:r>
              <a:rPr lang="en-US" sz="1100" dirty="0">
                <a:solidFill>
                  <a:schemeClr val="dk1"/>
                </a:solidFill>
                <a:latin typeface="Dosis"/>
                <a:ea typeface="+mn-ea"/>
                <a:cs typeface="+mn-cs"/>
              </a:rPr>
              <a:t>The stay duration in hotels has 42 unique values, with a maximum of 69 days and a minimum of 0 days. This indicates significant variation in the length of guest stays. To facilitate interpretation, the stay durations will be grouped into weekly categories as follows:</a:t>
            </a:r>
          </a:p>
          <a:p>
            <a:pPr marL="171450" indent="-171450" algn="just">
              <a:buFont typeface="Arial" panose="020B0604020202020204" pitchFamily="34" charset="0"/>
              <a:buChar char="•"/>
            </a:pPr>
            <a:r>
              <a:rPr lang="en-US" sz="1100" dirty="0">
                <a:solidFill>
                  <a:schemeClr val="dk1"/>
                </a:solidFill>
                <a:latin typeface="Dosis"/>
                <a:ea typeface="+mn-ea"/>
                <a:cs typeface="+mn-cs"/>
              </a:rPr>
              <a:t>&lt; 1 = 0 - 7 days</a:t>
            </a:r>
          </a:p>
          <a:p>
            <a:pPr marL="171450" indent="-171450" algn="just">
              <a:buFont typeface="Arial" panose="020B0604020202020204" pitchFamily="34" charset="0"/>
              <a:buChar char="•"/>
            </a:pPr>
            <a:r>
              <a:rPr lang="en-US" sz="1100" dirty="0">
                <a:solidFill>
                  <a:schemeClr val="dk1"/>
                </a:solidFill>
                <a:latin typeface="Dosis"/>
                <a:ea typeface="+mn-ea"/>
                <a:cs typeface="+mn-cs"/>
              </a:rPr>
              <a:t>1 - 2 = 8 - 14 days</a:t>
            </a:r>
          </a:p>
          <a:p>
            <a:pPr marL="171450" indent="-171450" algn="just">
              <a:buFont typeface="Arial" panose="020B0604020202020204" pitchFamily="34" charset="0"/>
              <a:buChar char="•"/>
            </a:pPr>
            <a:r>
              <a:rPr lang="en-US" sz="1100" dirty="0">
                <a:solidFill>
                  <a:schemeClr val="dk1"/>
                </a:solidFill>
                <a:latin typeface="Dosis"/>
                <a:ea typeface="+mn-ea"/>
                <a:cs typeface="+mn-cs"/>
              </a:rPr>
              <a:t>2 - 3 = 15 - 21 days</a:t>
            </a:r>
          </a:p>
          <a:p>
            <a:pPr marL="171450" indent="-171450" algn="just">
              <a:buFont typeface="Arial" panose="020B0604020202020204" pitchFamily="34" charset="0"/>
              <a:buChar char="•"/>
            </a:pPr>
            <a:r>
              <a:rPr lang="en-US" sz="1100" dirty="0">
                <a:solidFill>
                  <a:schemeClr val="dk1"/>
                </a:solidFill>
                <a:latin typeface="Dosis"/>
                <a:ea typeface="+mn-ea"/>
                <a:cs typeface="+mn-cs"/>
              </a:rPr>
              <a:t>2 - 4 = 22 - 28 days</a:t>
            </a:r>
          </a:p>
          <a:p>
            <a:pPr marL="171450" indent="-171450" algn="just">
              <a:buFont typeface="Arial" panose="020B0604020202020204" pitchFamily="34" charset="0"/>
              <a:buChar char="•"/>
            </a:pPr>
            <a:r>
              <a:rPr lang="en-US" sz="1100" dirty="0">
                <a:solidFill>
                  <a:schemeClr val="dk1"/>
                </a:solidFill>
                <a:latin typeface="Dosis"/>
                <a:ea typeface="+mn-ea"/>
                <a:cs typeface="+mn-cs"/>
              </a:rPr>
              <a:t>&gt; 4 = More than 28 days</a:t>
            </a:r>
          </a:p>
        </p:txBody>
      </p:sp>
      <p:pic>
        <p:nvPicPr>
          <p:cNvPr id="3" name="Picture 2">
            <a:extLst>
              <a:ext uri="{FF2B5EF4-FFF2-40B4-BE49-F238E27FC236}">
                <a16:creationId xmlns:a16="http://schemas.microsoft.com/office/drawing/2014/main" id="{0A62DC66-1A22-723A-4E2F-281ED24FD050}"/>
              </a:ext>
            </a:extLst>
          </p:cNvPr>
          <p:cNvPicPr>
            <a:picLocks noChangeAspect="1"/>
          </p:cNvPicPr>
          <p:nvPr/>
        </p:nvPicPr>
        <p:blipFill>
          <a:blip r:embed="rId3"/>
          <a:stretch>
            <a:fillRect/>
          </a:stretch>
        </p:blipFill>
        <p:spPr>
          <a:xfrm>
            <a:off x="360607" y="718216"/>
            <a:ext cx="5505903" cy="3223471"/>
          </a:xfrm>
          <a:prstGeom prst="rect">
            <a:avLst/>
          </a:prstGeom>
        </p:spPr>
      </p:pic>
      <p:sp>
        <p:nvSpPr>
          <p:cNvPr id="5" name="Google Shape;115;p27">
            <a:extLst>
              <a:ext uri="{FF2B5EF4-FFF2-40B4-BE49-F238E27FC236}">
                <a16:creationId xmlns:a16="http://schemas.microsoft.com/office/drawing/2014/main" id="{C55F7B83-D53D-29BC-CA4A-8F87353BAE48}"/>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hlinkClick r:id="rId4"/>
              </a:rPr>
              <a:t>click here to view the code</a:t>
            </a:r>
            <a:endParaRPr lang="en-ID" sz="1100" dirty="0">
              <a:solidFill>
                <a:srgbClr val="000000"/>
              </a:solidFill>
            </a:endParaRPr>
          </a:p>
        </p:txBody>
      </p:sp>
    </p:spTree>
    <p:extLst>
      <p:ext uri="{BB962C8B-B14F-4D97-AF65-F5344CB8AC3E}">
        <p14:creationId xmlns:p14="http://schemas.microsoft.com/office/powerpoint/2010/main" val="304529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450761" y="16800"/>
            <a:ext cx="7866000" cy="572700"/>
          </a:xfrm>
          <a:prstGeom prst="rect">
            <a:avLst/>
          </a:prstGeom>
        </p:spPr>
        <p:txBody>
          <a:bodyPr spcFirstLastPara="1" wrap="square" lIns="91425" tIns="91425" rIns="91425" bIns="91425" anchor="t" anchorCtr="0">
            <a:normAutofit/>
          </a:bodyPr>
          <a:lstStyle/>
          <a:p>
            <a:pPr algn="l"/>
            <a:r>
              <a:rPr lang="en-US" sz="2000" b="1" dirty="0">
                <a:solidFill>
                  <a:srgbClr val="FFFFFF"/>
                </a:solidFill>
                <a:latin typeface="Dosis" pitchFamily="2" charset="0"/>
              </a:rPr>
              <a:t>Impact Analysis of Lead Time on Hotel Bookings Cancellation Rate</a:t>
            </a:r>
          </a:p>
        </p:txBody>
      </p:sp>
      <p:sp>
        <p:nvSpPr>
          <p:cNvPr id="2" name="Google Shape;113;p27">
            <a:extLst>
              <a:ext uri="{FF2B5EF4-FFF2-40B4-BE49-F238E27FC236}">
                <a16:creationId xmlns:a16="http://schemas.microsoft.com/office/drawing/2014/main" id="{B5104CF7-07BB-900F-2F8F-D62F56E85ED5}"/>
              </a:ext>
            </a:extLst>
          </p:cNvPr>
          <p:cNvSpPr txBox="1">
            <a:spLocks/>
          </p:cNvSpPr>
          <p:nvPr/>
        </p:nvSpPr>
        <p:spPr>
          <a:xfrm>
            <a:off x="248992" y="771290"/>
            <a:ext cx="78660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r>
              <a:rPr lang="en-US" sz="2400" b="1" dirty="0">
                <a:latin typeface="Roboto"/>
                <a:ea typeface="Roboto"/>
                <a:cs typeface="Roboto"/>
                <a:sym typeface="Roboto"/>
              </a:rPr>
              <a:t>Monthly Hotel Booking Analysis Based on Hotel Type</a:t>
            </a:r>
            <a:endParaRPr lang="en-US" b="1" dirty="0"/>
          </a:p>
        </p:txBody>
      </p:sp>
      <p:sp>
        <p:nvSpPr>
          <p:cNvPr id="11" name="TextBox 10">
            <a:extLst>
              <a:ext uri="{FF2B5EF4-FFF2-40B4-BE49-F238E27FC236}">
                <a16:creationId xmlns:a16="http://schemas.microsoft.com/office/drawing/2014/main" id="{1225A764-52B4-F582-CA35-11F5BCA86520}"/>
              </a:ext>
            </a:extLst>
          </p:cNvPr>
          <p:cNvSpPr txBox="1"/>
          <p:nvPr/>
        </p:nvSpPr>
        <p:spPr>
          <a:xfrm>
            <a:off x="77274" y="4047131"/>
            <a:ext cx="7663581" cy="600164"/>
          </a:xfrm>
          <a:prstGeom prst="rect">
            <a:avLst/>
          </a:prstGeom>
          <a:noFill/>
        </p:spPr>
        <p:txBody>
          <a:bodyPr wrap="square">
            <a:spAutoFit/>
          </a:bodyPr>
          <a:lstStyle/>
          <a:p>
            <a:pPr algn="just"/>
            <a:r>
              <a:rPr lang="en-US" sz="1100" dirty="0">
                <a:solidFill>
                  <a:schemeClr val="dk1"/>
                </a:solidFill>
                <a:latin typeface="Dosis"/>
                <a:ea typeface="+mn-ea"/>
                <a:cs typeface="+mn-cs"/>
              </a:rPr>
              <a:t>City Hotels dominate the cancellation rates, with cancellations tending to increase as lead time approaches one year. Conversely, cancellations remain low for lead times of less than one month. Considering this trend, the company may want to implement a maximum booking lead time to mitigate the risk of cancellations due to changes in plans or the discovery of more attractive hotel options for customers.</a:t>
            </a:r>
            <a:endParaRPr lang="en-ID" sz="1100" dirty="0">
              <a:solidFill>
                <a:schemeClr val="dk1"/>
              </a:solidFill>
              <a:latin typeface="Dosis"/>
              <a:ea typeface="+mn-ea"/>
              <a:cs typeface="+mn-cs"/>
            </a:endParaRPr>
          </a:p>
        </p:txBody>
      </p:sp>
      <p:sp>
        <p:nvSpPr>
          <p:cNvPr id="7" name="TextBox 6">
            <a:extLst>
              <a:ext uri="{FF2B5EF4-FFF2-40B4-BE49-F238E27FC236}">
                <a16:creationId xmlns:a16="http://schemas.microsoft.com/office/drawing/2014/main" id="{6212DF93-9F11-48E8-C7BE-2F309A75A7DC}"/>
              </a:ext>
            </a:extLst>
          </p:cNvPr>
          <p:cNvSpPr txBox="1"/>
          <p:nvPr/>
        </p:nvSpPr>
        <p:spPr>
          <a:xfrm>
            <a:off x="6644625" y="1824945"/>
            <a:ext cx="2351267" cy="600164"/>
          </a:xfrm>
          <a:prstGeom prst="rect">
            <a:avLst/>
          </a:prstGeom>
          <a:ln>
            <a:solidFill>
              <a:schemeClr val="tx1"/>
            </a:solidFill>
          </a:ln>
        </p:spPr>
        <p:txBody>
          <a:bodyPr wrap="square">
            <a:spAutoFit/>
          </a:bodyPr>
          <a:lstStyle/>
          <a:p>
            <a:r>
              <a:rPr lang="en-US" sz="1100" dirty="0">
                <a:solidFill>
                  <a:schemeClr val="dk1"/>
                </a:solidFill>
                <a:latin typeface="Dosis"/>
                <a:ea typeface="+mn-ea"/>
                <a:cs typeface="+mn-cs"/>
              </a:rPr>
              <a:t>Lead time ranges from 0 to 709 days. To simplify interpretation, lead time will be categorized by month .</a:t>
            </a:r>
            <a:endParaRPr lang="en-ID" sz="1100" dirty="0">
              <a:solidFill>
                <a:schemeClr val="dk1"/>
              </a:solidFill>
              <a:latin typeface="Dosis"/>
              <a:ea typeface="+mn-ea"/>
              <a:cs typeface="+mn-cs"/>
            </a:endParaRPr>
          </a:p>
        </p:txBody>
      </p:sp>
      <p:pic>
        <p:nvPicPr>
          <p:cNvPr id="5" name="Picture 4">
            <a:extLst>
              <a:ext uri="{FF2B5EF4-FFF2-40B4-BE49-F238E27FC236}">
                <a16:creationId xmlns:a16="http://schemas.microsoft.com/office/drawing/2014/main" id="{E19064AE-DF1A-540D-AF79-AE370B0D6122}"/>
              </a:ext>
            </a:extLst>
          </p:cNvPr>
          <p:cNvPicPr>
            <a:picLocks noChangeAspect="1"/>
          </p:cNvPicPr>
          <p:nvPr/>
        </p:nvPicPr>
        <p:blipFill>
          <a:blip r:embed="rId3"/>
          <a:stretch>
            <a:fillRect/>
          </a:stretch>
        </p:blipFill>
        <p:spPr>
          <a:xfrm>
            <a:off x="148108" y="683769"/>
            <a:ext cx="6398119" cy="3363362"/>
          </a:xfrm>
          <a:prstGeom prst="rect">
            <a:avLst/>
          </a:prstGeom>
        </p:spPr>
      </p:pic>
      <p:sp>
        <p:nvSpPr>
          <p:cNvPr id="6" name="Google Shape;115;p27">
            <a:extLst>
              <a:ext uri="{FF2B5EF4-FFF2-40B4-BE49-F238E27FC236}">
                <a16:creationId xmlns:a16="http://schemas.microsoft.com/office/drawing/2014/main" id="{C1921786-AAC4-09C1-F25C-42686C065C4E}"/>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hlinkClick r:id="rId4"/>
              </a:rPr>
              <a:t>click here to view the code</a:t>
            </a:r>
            <a:endParaRPr lang="en-ID" sz="1100" dirty="0">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1184</Words>
  <Application>Microsoft Office PowerPoint</Application>
  <PresentationFormat>On-screen Show (16:9)</PresentationFormat>
  <Paragraphs>76</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Dosis</vt:lpstr>
      <vt:lpstr>Times New Roman</vt:lpstr>
      <vt:lpstr>Roboto</vt:lpstr>
      <vt:lpstr>Arial</vt:lpstr>
      <vt:lpstr>Simple Light</vt:lpstr>
      <vt:lpstr>Investigate Business Hotel using Data Visualization</vt:lpstr>
      <vt:lpstr>Table of Content</vt:lpstr>
      <vt:lpstr>Overview</vt:lpstr>
      <vt:lpstr>Data Preprocessing</vt:lpstr>
      <vt:lpstr>Monthly Hotel Booking Analysis Based on Hotel Type</vt:lpstr>
      <vt:lpstr>Monthly Hotel Booking Analysis Based on Hotel Type</vt:lpstr>
      <vt:lpstr>Impact Analysis of Stay Duration on Hotel Bookings Cancelation Rate</vt:lpstr>
      <vt:lpstr>Impact Analysis of Stay Duration on Hotel Bookings Cancelation Rate</vt:lpstr>
      <vt:lpstr>Impact Analysis of Lead Time on Hotel Bookings Cancellation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Wika Rabila Putri</dc:creator>
  <cp:lastModifiedBy>Wika Rabila Putri</cp:lastModifiedBy>
  <cp:revision>11</cp:revision>
  <dcterms:modified xsi:type="dcterms:W3CDTF">2024-08-17T06:38:02Z</dcterms:modified>
</cp:coreProperties>
</file>